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5" r:id="rId6"/>
    <p:sldId id="266" r:id="rId7"/>
    <p:sldId id="259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0%D1%84%D0%BE%D0%BB%D0%BE%D0%B3%D0%B8%D1%8F_%D1%81%D0%BA%D0%B0%D0%B7%D0%BA%D0%B8" TargetMode="External"/><Relationship Id="rId2" Type="http://schemas.openxmlformats.org/officeDocument/2006/relationships/hyperlink" Target="https://ru.wikipedia.org/wiki/%D0%9F%D1%80%D0%BE%D0%BF%D0%BF,_%D0%92%D0%BB%D0%B0%D0%B4%D0%B8%D0%BC%D0%B8%D1%80_%D0%AF%D0%BA%D0%BE%D0%B2%D0%BB%D0%B5%D0%B2%D0%B8%D1%8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333454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К</a:t>
            </a:r>
            <a:r>
              <a:rPr lang="ru-RU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арты </a:t>
            </a:r>
            <a:r>
              <a:rPr lang="ru-RU" sz="6600" b="1" i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П</a:t>
            </a:r>
            <a:r>
              <a:rPr lang="ru-RU" b="1" i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роппа</a:t>
            </a:r>
            <a:endParaRPr lang="ru-RU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9900" y="4724400"/>
            <a:ext cx="5029200" cy="18669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endParaRPr lang="ru-RU" sz="1600" dirty="0" smtClean="0"/>
          </a:p>
          <a:p>
            <a:pPr>
              <a:lnSpc>
                <a:spcPct val="100000"/>
              </a:lnSpc>
            </a:pP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7200" b="1" i="1" dirty="0" err="1" smtClean="0">
                <a:solidFill>
                  <a:srgbClr val="FFFF00"/>
                </a:solidFill>
                <a:latin typeface="Garamond" panose="02020404030301010803" pitchFamily="18" charset="0"/>
              </a:rPr>
              <a:t>Мкдоу</a:t>
            </a:r>
            <a:r>
              <a:rPr lang="ru-RU" sz="7200" b="1" i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 д/с №428</a:t>
            </a:r>
          </a:p>
          <a:p>
            <a:pPr algn="ctr">
              <a:lnSpc>
                <a:spcPct val="100000"/>
              </a:lnSpc>
            </a:pPr>
            <a:r>
              <a:rPr lang="ru-RU" sz="7200" b="1" i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Составитель:</a:t>
            </a:r>
          </a:p>
          <a:p>
            <a:pPr algn="ctr">
              <a:lnSpc>
                <a:spcPct val="100000"/>
              </a:lnSpc>
            </a:pPr>
            <a:r>
              <a:rPr lang="ru-RU" sz="7200" b="1" i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учитель-логопед Л.А. </a:t>
            </a:r>
            <a:r>
              <a:rPr lang="ru-RU" sz="7200" b="1" i="1" dirty="0" err="1" smtClean="0">
                <a:solidFill>
                  <a:srgbClr val="FFFF00"/>
                </a:solidFill>
                <a:latin typeface="Garamond" panose="02020404030301010803" pitchFamily="18" charset="0"/>
              </a:rPr>
              <a:t>онищенко</a:t>
            </a:r>
            <a:r>
              <a:rPr lang="ru-RU" sz="7200" b="1" i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7200" b="1" i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Новосибирск, 2018</a:t>
            </a:r>
          </a:p>
          <a:p>
            <a:endParaRPr lang="ru-RU" dirty="0"/>
          </a:p>
        </p:txBody>
      </p:sp>
      <p:pic>
        <p:nvPicPr>
          <p:cNvPr id="4" name="Рисунок 3" descr="C:\Users\lyudm_000\Desktop\Семинар-практикум 19.12.2018Связная речь\Мнемотаблицы\proppCard01_planerka_inf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1293">
            <a:off x="2043355" y="2563026"/>
            <a:ext cx="1040924" cy="153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yudm_000\Desktop\Семинар-практикум 19.12.2018Связная речь\Мнемотаблицы\proppCard07_planerka_inf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1008">
            <a:off x="5471740" y="3621620"/>
            <a:ext cx="1070157" cy="1450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yudm_000\Desktop\Семинар-практикум 19.12.2018Связная речь\Мнемотаблицы\proppCard14_planerka_inf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8072">
            <a:off x="6827012" y="2566405"/>
            <a:ext cx="1133838" cy="152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yudm_000\Desktop\Семинар-практикум 19.12.2018Связная речь\Мнемотаблицы\proppCard10_planerka_info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14484">
            <a:off x="3778681" y="2869066"/>
            <a:ext cx="988537" cy="144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yudm_000\Desktop\Семинар-практикум 19.12.2018Связная речь\Мнемотаблицы\proppCard09_planerka_inf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92832">
            <a:off x="8567646" y="2302237"/>
            <a:ext cx="1033553" cy="150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266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261257"/>
            <a:ext cx="984939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Где ещё можно использовать?</a:t>
            </a:r>
          </a:p>
          <a:p>
            <a:endParaRPr lang="ru-RU" sz="3600" dirty="0"/>
          </a:p>
          <a:p>
            <a:r>
              <a:rPr lang="ru-RU" sz="3600" dirty="0"/>
              <a:t>— сочинять собственные сказки</a:t>
            </a:r>
          </a:p>
          <a:p>
            <a:r>
              <a:rPr lang="ru-RU" sz="3600" dirty="0"/>
              <a:t>— развивать фантазию у детей и взрослых</a:t>
            </a:r>
          </a:p>
          <a:p>
            <a:r>
              <a:rPr lang="ru-RU" sz="3600" dirty="0"/>
              <a:t>— разрабатывать цифровые продукты</a:t>
            </a:r>
          </a:p>
          <a:p>
            <a:r>
              <a:rPr lang="ru-RU" sz="3600" dirty="0"/>
              <a:t>— веселиться с </a:t>
            </a:r>
            <a:r>
              <a:rPr lang="ru-RU" sz="3600" dirty="0" smtClean="0"/>
              <a:t>друзьями</a:t>
            </a:r>
          </a:p>
          <a:p>
            <a:endParaRPr lang="ru-RU" sz="3600" dirty="0"/>
          </a:p>
          <a:p>
            <a:r>
              <a:rPr lang="ru-RU" sz="3600" dirty="0"/>
              <a:t>Детство — это мифология.</a:t>
            </a:r>
          </a:p>
          <a:p>
            <a:r>
              <a:rPr lang="ru-RU" sz="3600" dirty="0"/>
              <a:t>Это сказочные ответы на реальные вопросы.</a:t>
            </a:r>
          </a:p>
          <a:p>
            <a:r>
              <a:rPr lang="ru-RU" sz="3600" dirty="0"/>
              <a:t>В.С. Рабинович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74465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300" y="889844"/>
            <a:ext cx="11023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Наш соотечественник — </a:t>
            </a:r>
            <a:r>
              <a:rPr lang="ru-RU" sz="2400" dirty="0">
                <a:hlinkClick r:id="rId2"/>
              </a:rPr>
              <a:t>Владимир Яковлевич </a:t>
            </a:r>
            <a:r>
              <a:rPr lang="ru-RU" sz="2400" dirty="0" err="1">
                <a:hlinkClick r:id="rId2"/>
              </a:rPr>
              <a:t>Пропп</a:t>
            </a:r>
            <a:r>
              <a:rPr lang="ru-RU" sz="2400" dirty="0"/>
              <a:t>, филолог и фольклорист, изучал русскую и германскую филологию, и серьёзно занимался вопросами изучения русской народной сказки.</a:t>
            </a:r>
          </a:p>
          <a:p>
            <a:r>
              <a:rPr lang="ru-RU" sz="2400" dirty="0"/>
              <a:t>Самая известная работа учёного — «</a:t>
            </a:r>
            <a:r>
              <a:rPr lang="ru-RU" sz="2400" dirty="0">
                <a:hlinkClick r:id="rId3" tooltip="Морфология сказки"/>
              </a:rPr>
              <a:t>Морфология сказки</a:t>
            </a:r>
            <a:r>
              <a:rPr lang="ru-RU" sz="2400" dirty="0"/>
              <a:t>», которую он опубликовал в 1928 году. В ней он выделил повторяющиеся постоянные элементы (функции) действующего лица, положив начало структурно-типологическому изучению нарратива.</a:t>
            </a:r>
          </a:p>
          <a:p>
            <a:r>
              <a:rPr lang="ru-RU" sz="2400" b="1" dirty="0"/>
              <a:t>О чём вообще речь?</a:t>
            </a:r>
          </a:p>
          <a:p>
            <a:r>
              <a:rPr lang="ru-RU" sz="2400" i="1" dirty="0"/>
              <a:t>«Рассматривая этносы, ещё не расставшиеся с тотемизмом (и не имеющие сказок как таковых), находящие в процессе его разложения и современные сказки «культурных» народов, </a:t>
            </a:r>
            <a:r>
              <a:rPr lang="ru-RU" sz="2400" i="1" dirty="0" err="1"/>
              <a:t>Пропп</a:t>
            </a:r>
            <a:r>
              <a:rPr lang="ru-RU" sz="2400" i="1" dirty="0"/>
              <a:t> приходит к выводу о единстве происхождения волшебной сказки».</a:t>
            </a:r>
            <a:endParaRPr lang="ru-RU" sz="2400" dirty="0"/>
          </a:p>
          <a:p>
            <a:r>
              <a:rPr lang="ru-RU" sz="2400" dirty="0"/>
              <a:t>То есть, все сказки мира состоят из этих функций (в литературоведении функция — это действие персонажа как актанта). Всего их 31, и они нам сильно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318361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3706311"/>
              </p:ext>
            </p:extLst>
          </p:nvPr>
        </p:nvGraphicFramePr>
        <p:xfrm>
          <a:off x="1155700" y="278924"/>
          <a:ext cx="10820400" cy="6300769"/>
        </p:xfrm>
        <a:graphic>
          <a:graphicData uri="http://schemas.openxmlformats.org/presentationml/2006/ole">
            <p:oleObj spid="_x0000_s1058" name="Документ" r:id="rId3" imgW="10512018" imgH="723366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4413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50" y="165100"/>
            <a:ext cx="1059325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63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100" y="391886"/>
            <a:ext cx="99440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 </a:t>
            </a:r>
            <a:r>
              <a:rPr lang="ru-RU" sz="2800" dirty="0"/>
              <a:t>помощью этих функций можно разложить любую сказку или историю на составляющие. А затем проанализировать, поменять функции местами и собрать свою собственную сказку. Использовать все функции не обязательно, да и пожалуй вы не найдёте множества сказок со всеми функциями сразу.</a:t>
            </a:r>
          </a:p>
          <a:p>
            <a:r>
              <a:rPr lang="ru-RU" sz="2800" dirty="0"/>
              <a:t>А чтобы было совсем легко, каждую функцию можно поместить на отдельную карточку и добавить туда тематический рисунок. </a:t>
            </a:r>
          </a:p>
        </p:txBody>
      </p:sp>
    </p:spTree>
    <p:extLst>
      <p:ext uri="{BB962C8B-B14F-4D97-AF65-F5344CB8AC3E}">
        <p14:creationId xmlns:p14="http://schemas.microsoft.com/office/powerpoint/2010/main" xmlns="" val="370559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1900" y="312341"/>
            <a:ext cx="101219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smtClean="0"/>
              <a:t>Вы решаете </a:t>
            </a:r>
            <a:r>
              <a:rPr lang="ru-RU" sz="2800" dirty="0"/>
              <a:t>свою сложную проблему, вы — главный герой. Ваша проблема — злой враг и особое обстоятельство. У вас есть — друзья и помощники, ресурсы. Вы выбираете способ достижения цели — привычный метод, или что-то более экзотичное, типа квантового прыжка в подпространство. Добираете ещё парочку функций из списка, определяете их роли в вашей сказке, и начинаете раскладывать карты… Ах, да. Финал должен быть счастливый. Врага задавили, особое обстоятельство преодолели, друзей не потеряли и приобрели новых, да и по дороге нашли богатство. Мечта!</a:t>
            </a:r>
          </a:p>
        </p:txBody>
      </p:sp>
    </p:spTree>
    <p:extLst>
      <p:ext uri="{BB962C8B-B14F-4D97-AF65-F5344CB8AC3E}">
        <p14:creationId xmlns:p14="http://schemas.microsoft.com/office/powerpoint/2010/main" xmlns="" val="411569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49535"/>
          <a:stretch/>
        </p:blipFill>
        <p:spPr>
          <a:xfrm>
            <a:off x="1358537" y="496390"/>
            <a:ext cx="9692639" cy="60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13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401"/>
          <a:stretch/>
        </p:blipFill>
        <p:spPr>
          <a:xfrm>
            <a:off x="1431221" y="470263"/>
            <a:ext cx="9489328" cy="59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017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yudm_000\AppData\Local\Temp\Rar$DIa0.573\Карты Проппа 0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409"/>
          <a:stretch/>
        </p:blipFill>
        <p:spPr bwMode="auto">
          <a:xfrm>
            <a:off x="1018903" y="600891"/>
            <a:ext cx="10424160" cy="5721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97557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95</TotalTime>
  <Words>249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Контур</vt:lpstr>
      <vt:lpstr>Документ</vt:lpstr>
      <vt:lpstr>Карты Проппа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machito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Карты Проппа</dc:title>
  <dc:creator>Людмила Онищенко</dc:creator>
  <cp:lastModifiedBy>Старче</cp:lastModifiedBy>
  <cp:revision>9</cp:revision>
  <dcterms:created xsi:type="dcterms:W3CDTF">2018-12-17T18:04:52Z</dcterms:created>
  <dcterms:modified xsi:type="dcterms:W3CDTF">2019-03-30T14:17:15Z</dcterms:modified>
</cp:coreProperties>
</file>